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816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2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029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500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760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1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616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2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5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05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44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2B7A-82B3-40F0-B82E-4CFABDB37721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0E47-54F4-46C3-8CB1-42A8EBBB6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804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al 79"/>
          <p:cNvSpPr/>
          <p:nvPr/>
        </p:nvSpPr>
        <p:spPr>
          <a:xfrm>
            <a:off x="2447764" y="3318085"/>
            <a:ext cx="1044116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As of </a:t>
            </a:r>
            <a:r>
              <a:rPr lang="nl-NL" sz="900" dirty="0" smtClean="0"/>
              <a:t>Friday </a:t>
            </a:r>
            <a:r>
              <a:rPr lang="nl-NL" sz="900" dirty="0" err="1" smtClean="0"/>
              <a:t>morning</a:t>
            </a:r>
            <a:r>
              <a:rPr lang="nl-NL" sz="900" dirty="0" smtClean="0"/>
              <a:t> 01:00</a:t>
            </a:r>
            <a:endParaRPr lang="en-US" sz="900" dirty="0"/>
          </a:p>
        </p:txBody>
      </p:sp>
      <p:sp>
        <p:nvSpPr>
          <p:cNvPr id="79" name="Ovaal 78"/>
          <p:cNvSpPr/>
          <p:nvPr/>
        </p:nvSpPr>
        <p:spPr>
          <a:xfrm>
            <a:off x="575556" y="2237965"/>
            <a:ext cx="1116124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No later </a:t>
            </a:r>
            <a:r>
              <a:rPr lang="nl-NL" sz="900" dirty="0" err="1" smtClean="0"/>
              <a:t>than</a:t>
            </a:r>
            <a:r>
              <a:rPr lang="nl-NL" sz="900" dirty="0" smtClean="0"/>
              <a:t> </a:t>
            </a:r>
            <a:r>
              <a:rPr lang="nl-NL" sz="900" dirty="0" err="1" smtClean="0"/>
              <a:t>Thursday</a:t>
            </a:r>
            <a:r>
              <a:rPr lang="nl-NL" sz="900" dirty="0" smtClean="0"/>
              <a:t> </a:t>
            </a:r>
            <a:r>
              <a:rPr lang="nl-NL" sz="900" dirty="0" err="1" smtClean="0"/>
              <a:t>evening</a:t>
            </a:r>
            <a:r>
              <a:rPr lang="nl-NL" sz="900" dirty="0" smtClean="0"/>
              <a:t> 23:59</a:t>
            </a:r>
            <a:endParaRPr lang="en-US" sz="900" dirty="0"/>
          </a:p>
        </p:txBody>
      </p:sp>
      <p:sp>
        <p:nvSpPr>
          <p:cNvPr id="71" name="Rechthoek 70"/>
          <p:cNvSpPr/>
          <p:nvPr/>
        </p:nvSpPr>
        <p:spPr>
          <a:xfrm>
            <a:off x="107505" y="4237638"/>
            <a:ext cx="5080212" cy="2431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Repeat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for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every</a:t>
            </a:r>
            <a:r>
              <a:rPr lang="nl-NL" dirty="0" smtClean="0">
                <a:solidFill>
                  <a:schemeClr val="tx1"/>
                </a:solidFill>
              </a:rPr>
              <a:t> feedback </a:t>
            </a:r>
            <a:r>
              <a:rPr lang="nl-NL" dirty="0" err="1" smtClean="0">
                <a:solidFill>
                  <a:schemeClr val="tx1"/>
                </a:solidFill>
              </a:rPr>
              <a:t>you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receive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hthoek 42"/>
          <p:cNvSpPr/>
          <p:nvPr/>
        </p:nvSpPr>
        <p:spPr>
          <a:xfrm>
            <a:off x="3707904" y="725797"/>
            <a:ext cx="5386247" cy="33843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nl-NL" dirty="0" err="1" smtClean="0">
                <a:solidFill>
                  <a:schemeClr val="tx1"/>
                </a:solidFill>
              </a:rPr>
              <a:t>Repeat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for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every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homework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elaboration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you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receive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576063"/>
          </a:xfrm>
        </p:spPr>
        <p:txBody>
          <a:bodyPr>
            <a:normAutofit fontScale="90000"/>
          </a:bodyPr>
          <a:lstStyle/>
          <a:p>
            <a:r>
              <a:rPr lang="nl-NL" sz="2800" dirty="0" err="1" smtClean="0"/>
              <a:t>Homework</a:t>
            </a:r>
            <a:r>
              <a:rPr lang="nl-NL" sz="2800" dirty="0" smtClean="0"/>
              <a:t> and Peer </a:t>
            </a:r>
            <a:r>
              <a:rPr lang="nl-NL" sz="2800" dirty="0" err="1" smtClean="0"/>
              <a:t>Reviewing</a:t>
            </a:r>
            <a:r>
              <a:rPr lang="nl-NL" sz="2800" dirty="0" smtClean="0"/>
              <a:t> </a:t>
            </a:r>
            <a:r>
              <a:rPr lang="nl-NL" sz="2800" dirty="0" err="1" smtClean="0"/>
              <a:t>Introduction</a:t>
            </a:r>
            <a:r>
              <a:rPr lang="nl-NL" sz="2800" dirty="0" smtClean="0"/>
              <a:t> to </a:t>
            </a:r>
            <a:r>
              <a:rPr lang="nl-NL" sz="2800" dirty="0" err="1" smtClean="0"/>
              <a:t>Modeling</a:t>
            </a:r>
            <a:r>
              <a:rPr lang="nl-NL" sz="2800" dirty="0" smtClean="0"/>
              <a:t>: </a:t>
            </a:r>
            <a:r>
              <a:rPr lang="nl-NL" sz="2800" dirty="0" err="1" smtClean="0"/>
              <a:t>week-cycle</a:t>
            </a:r>
            <a:endParaRPr lang="en-US" sz="2800" dirty="0"/>
          </a:p>
        </p:txBody>
      </p:sp>
      <p:sp>
        <p:nvSpPr>
          <p:cNvPr id="4" name="Ruit 3"/>
          <p:cNvSpPr/>
          <p:nvPr/>
        </p:nvSpPr>
        <p:spPr>
          <a:xfrm>
            <a:off x="1187624" y="1772816"/>
            <a:ext cx="1368152" cy="792088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Hand in </a:t>
            </a:r>
            <a:r>
              <a:rPr lang="nl-NL" sz="900" dirty="0" err="1" smtClean="0"/>
              <a:t>home-work</a:t>
            </a:r>
            <a:r>
              <a:rPr lang="nl-NL" sz="900" dirty="0" smtClean="0"/>
              <a:t> </a:t>
            </a:r>
            <a:r>
              <a:rPr lang="nl-NL" sz="900" dirty="0" err="1" smtClean="0"/>
              <a:t>this</a:t>
            </a:r>
            <a:r>
              <a:rPr lang="nl-NL" sz="900" dirty="0" smtClean="0"/>
              <a:t> week?</a:t>
            </a:r>
            <a:endParaRPr lang="en-US" sz="900" dirty="0"/>
          </a:p>
        </p:txBody>
      </p:sp>
      <p:sp>
        <p:nvSpPr>
          <p:cNvPr id="5" name="Rechthoek 4"/>
          <p:cNvSpPr/>
          <p:nvPr/>
        </p:nvSpPr>
        <p:spPr>
          <a:xfrm>
            <a:off x="2195736" y="2420888"/>
            <a:ext cx="1296144" cy="936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Receive</a:t>
            </a:r>
            <a:r>
              <a:rPr lang="nl-NL" sz="1000" dirty="0" smtClean="0"/>
              <a:t> home </a:t>
            </a:r>
            <a:r>
              <a:rPr lang="nl-NL" sz="1000" dirty="0" err="1" smtClean="0"/>
              <a:t>work</a:t>
            </a:r>
            <a:r>
              <a:rPr lang="nl-NL" sz="1000" dirty="0" smtClean="0"/>
              <a:t> </a:t>
            </a:r>
            <a:r>
              <a:rPr lang="nl-NL" sz="1000" dirty="0" err="1" smtClean="0"/>
              <a:t>elaborations</a:t>
            </a:r>
            <a:r>
              <a:rPr lang="nl-NL" sz="1000" dirty="0" smtClean="0"/>
              <a:t> of (at most 3) </a:t>
            </a:r>
            <a:r>
              <a:rPr lang="nl-NL" sz="1000" dirty="0" err="1" smtClean="0"/>
              <a:t>other</a:t>
            </a:r>
            <a:r>
              <a:rPr lang="nl-NL" sz="1000" dirty="0" smtClean="0"/>
              <a:t> </a:t>
            </a:r>
            <a:r>
              <a:rPr lang="nl-NL" sz="1000" dirty="0" err="1" smtClean="0"/>
              <a:t>students</a:t>
            </a:r>
            <a:r>
              <a:rPr lang="nl-NL" sz="1000" dirty="0" smtClean="0"/>
              <a:t> to </a:t>
            </a:r>
            <a:r>
              <a:rPr lang="nl-NL" sz="1000" dirty="0" err="1" smtClean="0"/>
              <a:t>give</a:t>
            </a:r>
            <a:r>
              <a:rPr lang="nl-NL" sz="1000" dirty="0" smtClean="0"/>
              <a:t> </a:t>
            </a:r>
            <a:r>
              <a:rPr lang="nl-NL" sz="1000" dirty="0" err="1" smtClean="0"/>
              <a:t>feedbacks</a:t>
            </a:r>
            <a:endParaRPr lang="en-US" sz="1000" dirty="0"/>
          </a:p>
        </p:txBody>
      </p:sp>
      <p:sp>
        <p:nvSpPr>
          <p:cNvPr id="6" name="Rechthoek 5"/>
          <p:cNvSpPr/>
          <p:nvPr/>
        </p:nvSpPr>
        <p:spPr>
          <a:xfrm>
            <a:off x="2267744" y="908720"/>
            <a:ext cx="1224136" cy="10081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Receive</a:t>
            </a:r>
            <a:r>
              <a:rPr lang="nl-NL" sz="1000" dirty="0" smtClean="0"/>
              <a:t> </a:t>
            </a:r>
            <a:r>
              <a:rPr lang="nl-NL" sz="1000" dirty="0" err="1" smtClean="0"/>
              <a:t>no</a:t>
            </a:r>
            <a:r>
              <a:rPr lang="nl-NL" sz="1000" dirty="0" smtClean="0"/>
              <a:t> home </a:t>
            </a:r>
            <a:r>
              <a:rPr lang="nl-NL" sz="1000" dirty="0" err="1" smtClean="0"/>
              <a:t>work</a:t>
            </a:r>
            <a:r>
              <a:rPr lang="nl-NL" sz="1000" dirty="0" smtClean="0"/>
              <a:t> </a:t>
            </a:r>
            <a:r>
              <a:rPr lang="nl-NL" sz="1000" dirty="0" err="1" smtClean="0"/>
              <a:t>elaborations</a:t>
            </a:r>
            <a:r>
              <a:rPr lang="nl-NL" sz="1000" dirty="0" smtClean="0"/>
              <a:t> to </a:t>
            </a:r>
            <a:r>
              <a:rPr lang="nl-NL" sz="1000" dirty="0" err="1" smtClean="0"/>
              <a:t>review</a:t>
            </a:r>
            <a:r>
              <a:rPr lang="nl-NL" sz="1000" dirty="0" smtClean="0"/>
              <a:t>; </a:t>
            </a:r>
            <a:r>
              <a:rPr lang="nl-NL" sz="1000" dirty="0" err="1" smtClean="0"/>
              <a:t>this</a:t>
            </a:r>
            <a:r>
              <a:rPr lang="nl-NL" sz="1000" dirty="0" smtClean="0"/>
              <a:t> week </a:t>
            </a:r>
            <a:r>
              <a:rPr lang="nl-NL" sz="1000" dirty="0" err="1" smtClean="0"/>
              <a:t>you</a:t>
            </a:r>
            <a:r>
              <a:rPr lang="nl-NL" sz="1000" dirty="0" smtClean="0"/>
              <a:t> </a:t>
            </a:r>
            <a:r>
              <a:rPr lang="nl-NL" sz="1000" dirty="0" err="1" smtClean="0"/>
              <a:t>cannot</a:t>
            </a:r>
            <a:r>
              <a:rPr lang="nl-NL" sz="1000" dirty="0" smtClean="0"/>
              <a:t> </a:t>
            </a:r>
            <a:r>
              <a:rPr lang="nl-NL" sz="1000" dirty="0" err="1" smtClean="0"/>
              <a:t>receive</a:t>
            </a:r>
            <a:r>
              <a:rPr lang="nl-NL" sz="1000" dirty="0" smtClean="0"/>
              <a:t> ‘</a:t>
            </a:r>
            <a:r>
              <a:rPr lang="nl-NL" sz="1000" dirty="0" err="1" smtClean="0"/>
              <a:t>likes</a:t>
            </a:r>
            <a:r>
              <a:rPr lang="nl-NL" sz="1000" dirty="0" smtClean="0"/>
              <a:t>’.</a:t>
            </a:r>
            <a:endParaRPr lang="en-US" sz="1000" dirty="0"/>
          </a:p>
        </p:txBody>
      </p:sp>
      <p:sp>
        <p:nvSpPr>
          <p:cNvPr id="7" name="Ruit 6"/>
          <p:cNvSpPr/>
          <p:nvPr/>
        </p:nvSpPr>
        <p:spPr>
          <a:xfrm>
            <a:off x="3995936" y="1340768"/>
            <a:ext cx="1656184" cy="792088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Do </a:t>
            </a:r>
            <a:r>
              <a:rPr lang="nl-NL" sz="900" dirty="0" err="1" smtClean="0"/>
              <a:t>you</a:t>
            </a:r>
            <a:r>
              <a:rPr lang="nl-NL" sz="900" dirty="0" smtClean="0"/>
              <a:t> </a:t>
            </a:r>
            <a:r>
              <a:rPr lang="nl-NL" sz="900" dirty="0" err="1" smtClean="0"/>
              <a:t>consider</a:t>
            </a:r>
            <a:r>
              <a:rPr lang="nl-NL" sz="900" dirty="0" smtClean="0"/>
              <a:t> the home </a:t>
            </a:r>
            <a:r>
              <a:rPr lang="nl-NL" sz="900" dirty="0" err="1" smtClean="0"/>
              <a:t>work</a:t>
            </a:r>
            <a:r>
              <a:rPr lang="nl-NL" sz="900" dirty="0" smtClean="0"/>
              <a:t> to </a:t>
            </a:r>
            <a:r>
              <a:rPr lang="nl-NL" sz="900" dirty="0" err="1" smtClean="0"/>
              <a:t>be</a:t>
            </a:r>
            <a:r>
              <a:rPr lang="nl-NL" sz="900" dirty="0" smtClean="0"/>
              <a:t> </a:t>
            </a:r>
            <a:r>
              <a:rPr lang="nl-NL" sz="900" dirty="0" err="1" smtClean="0"/>
              <a:t>done</a:t>
            </a:r>
            <a:r>
              <a:rPr lang="nl-NL" sz="900" dirty="0" smtClean="0"/>
              <a:t> </a:t>
            </a:r>
            <a:r>
              <a:rPr lang="nl-NL" sz="900" dirty="0" err="1" smtClean="0"/>
              <a:t>seriously</a:t>
            </a:r>
            <a:r>
              <a:rPr lang="nl-NL" sz="900" dirty="0" smtClean="0"/>
              <a:t>?</a:t>
            </a:r>
            <a:endParaRPr lang="en-US" sz="900" dirty="0"/>
          </a:p>
        </p:txBody>
      </p:sp>
      <p:sp>
        <p:nvSpPr>
          <p:cNvPr id="8" name="Rechthoek 7"/>
          <p:cNvSpPr/>
          <p:nvPr/>
        </p:nvSpPr>
        <p:spPr>
          <a:xfrm>
            <a:off x="5724128" y="527116"/>
            <a:ext cx="2016224" cy="66963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Submit</a:t>
            </a:r>
            <a:r>
              <a:rPr lang="nl-NL" sz="1000" dirty="0" smtClean="0"/>
              <a:t> </a:t>
            </a:r>
            <a:r>
              <a:rPr lang="nl-NL" sz="1000" dirty="0" err="1" smtClean="0"/>
              <a:t>textual</a:t>
            </a:r>
            <a:r>
              <a:rPr lang="nl-NL" sz="1000" dirty="0" smtClean="0"/>
              <a:t> feedback via PEACH</a:t>
            </a:r>
            <a:endParaRPr lang="en-US" sz="1000" dirty="0"/>
          </a:p>
        </p:txBody>
      </p:sp>
      <p:sp>
        <p:nvSpPr>
          <p:cNvPr id="9" name="Rechthoek 8"/>
          <p:cNvSpPr/>
          <p:nvPr/>
        </p:nvSpPr>
        <p:spPr>
          <a:xfrm>
            <a:off x="6559410" y="1268760"/>
            <a:ext cx="2016224" cy="5400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Report via PEACH </a:t>
            </a:r>
            <a:r>
              <a:rPr lang="nl-NL" sz="1000" dirty="0" err="1" smtClean="0"/>
              <a:t>this</a:t>
            </a:r>
            <a:r>
              <a:rPr lang="nl-NL" sz="1000" dirty="0" smtClean="0"/>
              <a:t> </a:t>
            </a:r>
            <a:r>
              <a:rPr lang="nl-NL" sz="1000" dirty="0" err="1" smtClean="0"/>
              <a:t>elaboration</a:t>
            </a:r>
            <a:r>
              <a:rPr lang="nl-NL" sz="1000" dirty="0" smtClean="0"/>
              <a:t> as ‘</a:t>
            </a:r>
            <a:r>
              <a:rPr lang="nl-NL" sz="1000" dirty="0" err="1" smtClean="0"/>
              <a:t>not</a:t>
            </a:r>
            <a:r>
              <a:rPr lang="nl-NL" sz="1000" dirty="0" smtClean="0"/>
              <a:t> </a:t>
            </a:r>
            <a:r>
              <a:rPr lang="nl-NL" sz="1000" dirty="0" err="1" smtClean="0"/>
              <a:t>serious</a:t>
            </a:r>
            <a:r>
              <a:rPr lang="nl-NL" sz="1000" dirty="0" smtClean="0"/>
              <a:t>’</a:t>
            </a:r>
            <a:endParaRPr lang="en-US" sz="1000" dirty="0"/>
          </a:p>
        </p:txBody>
      </p:sp>
      <p:sp>
        <p:nvSpPr>
          <p:cNvPr id="12" name="Rechthoek 11"/>
          <p:cNvSpPr/>
          <p:nvPr/>
        </p:nvSpPr>
        <p:spPr>
          <a:xfrm>
            <a:off x="251520" y="4869160"/>
            <a:ext cx="1224136" cy="7920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Receive</a:t>
            </a:r>
            <a:r>
              <a:rPr lang="nl-NL" sz="1000" dirty="0" smtClean="0"/>
              <a:t> </a:t>
            </a:r>
            <a:r>
              <a:rPr lang="nl-NL" sz="1000" dirty="0" err="1" smtClean="0"/>
              <a:t>textual</a:t>
            </a:r>
            <a:r>
              <a:rPr lang="nl-NL" sz="1000" dirty="0" smtClean="0"/>
              <a:t> feedback of a student </a:t>
            </a:r>
            <a:r>
              <a:rPr lang="nl-NL" sz="1000" dirty="0" err="1" smtClean="0"/>
              <a:t>who</a:t>
            </a:r>
            <a:r>
              <a:rPr lang="nl-NL" sz="1000" dirty="0" smtClean="0"/>
              <a:t> </a:t>
            </a:r>
            <a:r>
              <a:rPr lang="nl-NL" sz="1000" dirty="0" err="1" smtClean="0"/>
              <a:t>reviewed</a:t>
            </a:r>
            <a:r>
              <a:rPr lang="nl-NL" sz="1000" dirty="0" smtClean="0"/>
              <a:t> </a:t>
            </a:r>
            <a:r>
              <a:rPr lang="nl-NL" sz="1000" dirty="0" err="1" smtClean="0"/>
              <a:t>your</a:t>
            </a:r>
            <a:r>
              <a:rPr lang="nl-NL" sz="1000" dirty="0" smtClean="0"/>
              <a:t> </a:t>
            </a:r>
            <a:r>
              <a:rPr lang="nl-NL" sz="1000" dirty="0" err="1" smtClean="0"/>
              <a:t>elaboration</a:t>
            </a:r>
            <a:endParaRPr lang="en-US" sz="1000" dirty="0"/>
          </a:p>
        </p:txBody>
      </p:sp>
      <p:sp>
        <p:nvSpPr>
          <p:cNvPr id="14" name="Ruit 13"/>
          <p:cNvSpPr/>
          <p:nvPr/>
        </p:nvSpPr>
        <p:spPr>
          <a:xfrm>
            <a:off x="5796136" y="2060848"/>
            <a:ext cx="1656184" cy="792088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Does the teacher </a:t>
            </a:r>
            <a:r>
              <a:rPr lang="nl-NL" sz="900" dirty="0" err="1" smtClean="0"/>
              <a:t>agree</a:t>
            </a:r>
            <a:r>
              <a:rPr lang="nl-NL" sz="900" dirty="0" smtClean="0"/>
              <a:t>?</a:t>
            </a:r>
            <a:endParaRPr lang="en-US" sz="900" dirty="0"/>
          </a:p>
        </p:txBody>
      </p:sp>
      <p:cxnSp>
        <p:nvCxnSpPr>
          <p:cNvPr id="18" name="Gekromde verbindingslijn 17"/>
          <p:cNvCxnSpPr>
            <a:stCxn id="4" idx="2"/>
            <a:endCxn id="5" idx="1"/>
          </p:cNvCxnSpPr>
          <p:nvPr/>
        </p:nvCxnSpPr>
        <p:spPr>
          <a:xfrm rot="16200000" flipH="1">
            <a:off x="1871700" y="2564904"/>
            <a:ext cx="324036" cy="324036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kromde verbindingslijn 19"/>
          <p:cNvCxnSpPr>
            <a:stCxn id="4" idx="0"/>
            <a:endCxn id="6" idx="1"/>
          </p:cNvCxnSpPr>
          <p:nvPr/>
        </p:nvCxnSpPr>
        <p:spPr>
          <a:xfrm rot="5400000" flipH="1" flipV="1">
            <a:off x="1889702" y="1394774"/>
            <a:ext cx="360040" cy="396044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kromde verbindingslijn 21"/>
          <p:cNvCxnSpPr>
            <a:stCxn id="5" idx="3"/>
            <a:endCxn id="7" idx="1"/>
          </p:cNvCxnSpPr>
          <p:nvPr/>
        </p:nvCxnSpPr>
        <p:spPr>
          <a:xfrm flipV="1">
            <a:off x="3491880" y="1736812"/>
            <a:ext cx="504056" cy="1152128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kromde verbindingslijn 43"/>
          <p:cNvCxnSpPr>
            <a:stCxn id="7" idx="0"/>
            <a:endCxn id="8" idx="1"/>
          </p:cNvCxnSpPr>
          <p:nvPr/>
        </p:nvCxnSpPr>
        <p:spPr>
          <a:xfrm rot="5400000" flipH="1" flipV="1">
            <a:off x="5034661" y="651301"/>
            <a:ext cx="478834" cy="900100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kromde verbindingslijn 46"/>
          <p:cNvCxnSpPr>
            <a:stCxn id="7" idx="2"/>
            <a:endCxn id="9" idx="1"/>
          </p:cNvCxnSpPr>
          <p:nvPr/>
        </p:nvCxnSpPr>
        <p:spPr>
          <a:xfrm rot="5400000" flipH="1" flipV="1">
            <a:off x="5394686" y="968132"/>
            <a:ext cx="594066" cy="1735382"/>
          </a:xfrm>
          <a:prstGeom prst="curvedConnector4">
            <a:avLst>
              <a:gd name="adj1" fmla="val -38481"/>
              <a:gd name="adj2" fmla="val 73859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hoek 55"/>
          <p:cNvSpPr/>
          <p:nvPr/>
        </p:nvSpPr>
        <p:spPr>
          <a:xfrm>
            <a:off x="3995936" y="2780928"/>
            <a:ext cx="2016224" cy="72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You</a:t>
            </a:r>
            <a:r>
              <a:rPr lang="nl-NL" sz="1000" dirty="0" smtClean="0"/>
              <a:t> </a:t>
            </a:r>
            <a:r>
              <a:rPr lang="nl-NL" sz="1000" dirty="0" err="1" smtClean="0"/>
              <a:t>receive</a:t>
            </a:r>
            <a:r>
              <a:rPr lang="nl-NL" sz="1000" dirty="0" smtClean="0"/>
              <a:t> a ‘</a:t>
            </a:r>
            <a:r>
              <a:rPr lang="nl-NL" sz="1000" dirty="0" err="1" smtClean="0"/>
              <a:t>like</a:t>
            </a:r>
            <a:r>
              <a:rPr lang="nl-NL" sz="1000" dirty="0" smtClean="0"/>
              <a:t>’ </a:t>
            </a:r>
            <a:r>
              <a:rPr lang="nl-NL" sz="1000" dirty="0" err="1" smtClean="0"/>
              <a:t>for</a:t>
            </a:r>
            <a:r>
              <a:rPr lang="nl-NL" sz="1000" dirty="0" smtClean="0"/>
              <a:t> </a:t>
            </a:r>
            <a:r>
              <a:rPr lang="nl-NL" sz="1000" dirty="0" err="1" smtClean="0"/>
              <a:t>your</a:t>
            </a:r>
            <a:r>
              <a:rPr lang="nl-NL" sz="1000" dirty="0" smtClean="0"/>
              <a:t> </a:t>
            </a:r>
            <a:r>
              <a:rPr lang="nl-NL" sz="1000" dirty="0" err="1" smtClean="0"/>
              <a:t>review</a:t>
            </a:r>
            <a:r>
              <a:rPr lang="nl-NL" sz="1000" dirty="0" smtClean="0"/>
              <a:t>; the student </a:t>
            </a:r>
            <a:r>
              <a:rPr lang="nl-NL" sz="1000" dirty="0" err="1" smtClean="0"/>
              <a:t>submitting</a:t>
            </a:r>
            <a:r>
              <a:rPr lang="nl-NL" sz="1000" dirty="0" smtClean="0"/>
              <a:t> the </a:t>
            </a:r>
            <a:r>
              <a:rPr lang="nl-NL" sz="1000" dirty="0" err="1" smtClean="0"/>
              <a:t>non-serious</a:t>
            </a:r>
            <a:r>
              <a:rPr lang="nl-NL" sz="1000" dirty="0" smtClean="0"/>
              <a:t> </a:t>
            </a:r>
            <a:r>
              <a:rPr lang="nl-NL" sz="1000" dirty="0" err="1" smtClean="0"/>
              <a:t>elaboration</a:t>
            </a:r>
            <a:r>
              <a:rPr lang="nl-NL" sz="1000" dirty="0" smtClean="0"/>
              <a:t> </a:t>
            </a:r>
            <a:r>
              <a:rPr lang="nl-NL" sz="1000" dirty="0" err="1" smtClean="0"/>
              <a:t>receives</a:t>
            </a:r>
            <a:r>
              <a:rPr lang="nl-NL" sz="1000" dirty="0" smtClean="0"/>
              <a:t> </a:t>
            </a:r>
            <a:r>
              <a:rPr lang="nl-NL" sz="1000" dirty="0" err="1" smtClean="0"/>
              <a:t>no</a:t>
            </a:r>
            <a:r>
              <a:rPr lang="nl-NL" sz="1000" dirty="0" smtClean="0"/>
              <a:t> </a:t>
            </a:r>
            <a:r>
              <a:rPr lang="nl-NL" sz="1000" dirty="0" err="1" smtClean="0"/>
              <a:t>likes</a:t>
            </a:r>
            <a:r>
              <a:rPr lang="nl-NL" sz="1000" dirty="0" smtClean="0"/>
              <a:t> </a:t>
            </a:r>
            <a:r>
              <a:rPr lang="nl-NL" sz="1000" dirty="0" err="1" smtClean="0"/>
              <a:t>this</a:t>
            </a:r>
            <a:r>
              <a:rPr lang="nl-NL" sz="1000" dirty="0" smtClean="0"/>
              <a:t> week.</a:t>
            </a:r>
            <a:endParaRPr lang="en-US" sz="1000" dirty="0"/>
          </a:p>
        </p:txBody>
      </p:sp>
      <p:sp>
        <p:nvSpPr>
          <p:cNvPr id="57" name="Rechthoek 56"/>
          <p:cNvSpPr/>
          <p:nvPr/>
        </p:nvSpPr>
        <p:spPr>
          <a:xfrm>
            <a:off x="6588224" y="2996952"/>
            <a:ext cx="2232248" cy="5400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You</a:t>
            </a:r>
            <a:r>
              <a:rPr lang="nl-NL" sz="1000" dirty="0" smtClean="0"/>
              <a:t> </a:t>
            </a:r>
            <a:r>
              <a:rPr lang="nl-NL" sz="1000" dirty="0" err="1" smtClean="0"/>
              <a:t>receive</a:t>
            </a:r>
            <a:r>
              <a:rPr lang="nl-NL" sz="1000" dirty="0" smtClean="0"/>
              <a:t> </a:t>
            </a:r>
            <a:r>
              <a:rPr lang="nl-NL" sz="1000" dirty="0" err="1" smtClean="0"/>
              <a:t>no</a:t>
            </a:r>
            <a:r>
              <a:rPr lang="nl-NL" sz="1000" dirty="0" smtClean="0"/>
              <a:t> ‘</a:t>
            </a:r>
            <a:r>
              <a:rPr lang="nl-NL" sz="1000" dirty="0" err="1" smtClean="0"/>
              <a:t>likes</a:t>
            </a:r>
            <a:r>
              <a:rPr lang="nl-NL" sz="1000" dirty="0" smtClean="0"/>
              <a:t>’ </a:t>
            </a:r>
            <a:r>
              <a:rPr lang="nl-NL" sz="1000" dirty="0" err="1" smtClean="0"/>
              <a:t>for</a:t>
            </a:r>
            <a:r>
              <a:rPr lang="nl-NL" sz="1000" dirty="0" smtClean="0"/>
              <a:t> </a:t>
            </a:r>
            <a:r>
              <a:rPr lang="nl-NL" sz="1000" dirty="0" err="1" smtClean="0"/>
              <a:t>this</a:t>
            </a:r>
            <a:r>
              <a:rPr lang="nl-NL" sz="1000" dirty="0" smtClean="0"/>
              <a:t> </a:t>
            </a:r>
            <a:r>
              <a:rPr lang="nl-NL" sz="1000" dirty="0" err="1" smtClean="0"/>
              <a:t>review</a:t>
            </a:r>
            <a:endParaRPr lang="en-US" sz="1000" dirty="0"/>
          </a:p>
        </p:txBody>
      </p:sp>
      <p:cxnSp>
        <p:nvCxnSpPr>
          <p:cNvPr id="59" name="Gekromde verbindingslijn 58"/>
          <p:cNvCxnSpPr>
            <a:stCxn id="9" idx="2"/>
            <a:endCxn id="14" idx="0"/>
          </p:cNvCxnSpPr>
          <p:nvPr/>
        </p:nvCxnSpPr>
        <p:spPr>
          <a:xfrm rot="5400000">
            <a:off x="6969861" y="1463187"/>
            <a:ext cx="252028" cy="943294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kromde verbindingslijn 61"/>
          <p:cNvCxnSpPr>
            <a:stCxn id="14" idx="1"/>
            <a:endCxn id="56" idx="0"/>
          </p:cNvCxnSpPr>
          <p:nvPr/>
        </p:nvCxnSpPr>
        <p:spPr>
          <a:xfrm rot="10800000" flipV="1">
            <a:off x="5004048" y="2456892"/>
            <a:ext cx="792088" cy="324036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omde verbindingslijn 64"/>
          <p:cNvCxnSpPr>
            <a:stCxn id="14" idx="3"/>
            <a:endCxn id="57" idx="0"/>
          </p:cNvCxnSpPr>
          <p:nvPr/>
        </p:nvCxnSpPr>
        <p:spPr>
          <a:xfrm>
            <a:off x="7452320" y="2456892"/>
            <a:ext cx="252028" cy="540060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uit 84"/>
          <p:cNvSpPr/>
          <p:nvPr/>
        </p:nvSpPr>
        <p:spPr>
          <a:xfrm>
            <a:off x="1907704" y="4509120"/>
            <a:ext cx="1850557" cy="936104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Do </a:t>
            </a:r>
            <a:r>
              <a:rPr lang="nl-NL" sz="900" dirty="0" err="1" smtClean="0"/>
              <a:t>you</a:t>
            </a:r>
            <a:r>
              <a:rPr lang="nl-NL" sz="900" dirty="0" smtClean="0"/>
              <a:t> </a:t>
            </a:r>
            <a:r>
              <a:rPr lang="nl-NL" sz="900" dirty="0" err="1" smtClean="0"/>
              <a:t>find</a:t>
            </a:r>
            <a:r>
              <a:rPr lang="nl-NL" sz="900" dirty="0" smtClean="0"/>
              <a:t> </a:t>
            </a:r>
            <a:r>
              <a:rPr lang="nl-NL" sz="900" dirty="0" err="1" smtClean="0"/>
              <a:t>this</a:t>
            </a:r>
            <a:r>
              <a:rPr lang="nl-NL" sz="900" dirty="0" smtClean="0"/>
              <a:t> feedback </a:t>
            </a:r>
            <a:r>
              <a:rPr lang="nl-NL" sz="900" dirty="0" err="1" smtClean="0"/>
              <a:t>instructive</a:t>
            </a:r>
            <a:r>
              <a:rPr lang="nl-NL" sz="900" dirty="0" smtClean="0"/>
              <a:t>?</a:t>
            </a:r>
            <a:endParaRPr lang="en-US" sz="900" dirty="0"/>
          </a:p>
        </p:txBody>
      </p:sp>
      <p:cxnSp>
        <p:nvCxnSpPr>
          <p:cNvPr id="86" name="Gekromde verbindingslijn 85"/>
          <p:cNvCxnSpPr>
            <a:stCxn id="12" idx="3"/>
            <a:endCxn id="85" idx="1"/>
          </p:cNvCxnSpPr>
          <p:nvPr/>
        </p:nvCxnSpPr>
        <p:spPr>
          <a:xfrm flipV="1">
            <a:off x="1475656" y="4977172"/>
            <a:ext cx="432048" cy="288032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hoek 90"/>
          <p:cNvSpPr/>
          <p:nvPr/>
        </p:nvSpPr>
        <p:spPr>
          <a:xfrm>
            <a:off x="1691680" y="5733256"/>
            <a:ext cx="2232248" cy="5400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Submit</a:t>
            </a:r>
            <a:r>
              <a:rPr lang="nl-NL" sz="1000" dirty="0" smtClean="0"/>
              <a:t> a ‘</a:t>
            </a:r>
            <a:r>
              <a:rPr lang="nl-NL" sz="1000" dirty="0" err="1" smtClean="0"/>
              <a:t>like</a:t>
            </a:r>
            <a:r>
              <a:rPr lang="nl-NL" sz="1000" dirty="0" smtClean="0"/>
              <a:t>’ via PEACH </a:t>
            </a:r>
            <a:r>
              <a:rPr lang="nl-NL" sz="1000" dirty="0" err="1" smtClean="0"/>
              <a:t>for</a:t>
            </a:r>
            <a:r>
              <a:rPr lang="nl-NL" sz="1000" dirty="0" smtClean="0"/>
              <a:t> </a:t>
            </a:r>
            <a:r>
              <a:rPr lang="nl-NL" sz="1000" dirty="0" err="1" smtClean="0"/>
              <a:t>this</a:t>
            </a:r>
            <a:r>
              <a:rPr lang="nl-NL" sz="1000" dirty="0" smtClean="0"/>
              <a:t> feedback</a:t>
            </a:r>
            <a:endParaRPr lang="en-US" sz="1000" dirty="0"/>
          </a:p>
        </p:txBody>
      </p:sp>
      <p:cxnSp>
        <p:nvCxnSpPr>
          <p:cNvPr id="92" name="Gekromde verbindingslijn 91"/>
          <p:cNvCxnSpPr>
            <a:stCxn id="85" idx="2"/>
            <a:endCxn id="91" idx="0"/>
          </p:cNvCxnSpPr>
          <p:nvPr/>
        </p:nvCxnSpPr>
        <p:spPr>
          <a:xfrm rot="5400000">
            <a:off x="2676378" y="5576651"/>
            <a:ext cx="288032" cy="25179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96"/>
          <p:cNvSpPr txBox="1"/>
          <p:nvPr/>
        </p:nvSpPr>
        <p:spPr>
          <a:xfrm>
            <a:off x="1691680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yes</a:t>
            </a:r>
            <a:endParaRPr lang="en-US" dirty="0"/>
          </a:p>
        </p:txBody>
      </p:sp>
      <p:sp>
        <p:nvSpPr>
          <p:cNvPr id="98" name="Tekstvak 97"/>
          <p:cNvSpPr txBox="1"/>
          <p:nvPr/>
        </p:nvSpPr>
        <p:spPr>
          <a:xfrm>
            <a:off x="4932040" y="67726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yes</a:t>
            </a:r>
            <a:endParaRPr lang="en-US" dirty="0"/>
          </a:p>
        </p:txBody>
      </p:sp>
      <p:sp>
        <p:nvSpPr>
          <p:cNvPr id="99" name="Tekstvak 98"/>
          <p:cNvSpPr txBox="1"/>
          <p:nvPr/>
        </p:nvSpPr>
        <p:spPr>
          <a:xfrm>
            <a:off x="4716016" y="23570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yes</a:t>
            </a:r>
            <a:endParaRPr lang="en-US" dirty="0"/>
          </a:p>
        </p:txBody>
      </p:sp>
      <p:sp>
        <p:nvSpPr>
          <p:cNvPr id="100" name="Tekstvak 99"/>
          <p:cNvSpPr txBox="1"/>
          <p:nvPr/>
        </p:nvSpPr>
        <p:spPr>
          <a:xfrm>
            <a:off x="2843808" y="53639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yes</a:t>
            </a:r>
            <a:endParaRPr lang="en-US" dirty="0"/>
          </a:p>
        </p:txBody>
      </p:sp>
      <p:sp>
        <p:nvSpPr>
          <p:cNvPr id="101" name="Tekstvak 100"/>
          <p:cNvSpPr txBox="1"/>
          <p:nvPr/>
        </p:nvSpPr>
        <p:spPr>
          <a:xfrm>
            <a:off x="1691680" y="8274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no</a:t>
            </a:r>
            <a:endParaRPr lang="en-US" dirty="0"/>
          </a:p>
        </p:txBody>
      </p:sp>
      <p:sp>
        <p:nvSpPr>
          <p:cNvPr id="102" name="Tekstvak 101"/>
          <p:cNvSpPr txBox="1"/>
          <p:nvPr/>
        </p:nvSpPr>
        <p:spPr>
          <a:xfrm>
            <a:off x="5238946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no</a:t>
            </a:r>
            <a:endParaRPr lang="en-US" dirty="0"/>
          </a:p>
        </p:txBody>
      </p:sp>
      <p:sp>
        <p:nvSpPr>
          <p:cNvPr id="103" name="Tekstvak 102"/>
          <p:cNvSpPr txBox="1"/>
          <p:nvPr/>
        </p:nvSpPr>
        <p:spPr>
          <a:xfrm>
            <a:off x="7596336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no</a:t>
            </a:r>
            <a:endParaRPr lang="en-US" dirty="0"/>
          </a:p>
        </p:txBody>
      </p:sp>
      <p:cxnSp>
        <p:nvCxnSpPr>
          <p:cNvPr id="48" name="Gekromde verbindingslijn 19"/>
          <p:cNvCxnSpPr>
            <a:stCxn id="46" idx="2"/>
            <a:endCxn id="4" idx="1"/>
          </p:cNvCxnSpPr>
          <p:nvPr/>
        </p:nvCxnSpPr>
        <p:spPr>
          <a:xfrm rot="16200000" flipH="1">
            <a:off x="719572" y="1700808"/>
            <a:ext cx="396044" cy="540060"/>
          </a:xfrm>
          <a:prstGeom prst="curvedConnector2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al 78"/>
          <p:cNvSpPr/>
          <p:nvPr/>
        </p:nvSpPr>
        <p:spPr>
          <a:xfrm>
            <a:off x="35496" y="548680"/>
            <a:ext cx="1116124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As of </a:t>
            </a:r>
            <a:r>
              <a:rPr lang="nl-NL" sz="900" dirty="0" err="1" smtClean="0"/>
              <a:t>Monday</a:t>
            </a:r>
            <a:r>
              <a:rPr lang="nl-NL" sz="900" dirty="0" smtClean="0"/>
              <a:t> </a:t>
            </a:r>
            <a:r>
              <a:rPr lang="nl-NL" sz="900" dirty="0" err="1" smtClean="0"/>
              <a:t>afternoon</a:t>
            </a:r>
            <a:r>
              <a:rPr lang="nl-NL" sz="900" dirty="0" smtClean="0"/>
              <a:t> 17:00 </a:t>
            </a:r>
            <a:endParaRPr lang="en-US" sz="900" dirty="0"/>
          </a:p>
        </p:txBody>
      </p:sp>
      <p:sp>
        <p:nvSpPr>
          <p:cNvPr id="46" name="Rechthoek 5"/>
          <p:cNvSpPr/>
          <p:nvPr/>
        </p:nvSpPr>
        <p:spPr>
          <a:xfrm>
            <a:off x="35496" y="1196752"/>
            <a:ext cx="1224136" cy="57606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/>
              <a:t>Take</a:t>
            </a:r>
            <a:r>
              <a:rPr lang="nl-NL" sz="1000" dirty="0" smtClean="0"/>
              <a:t> home </a:t>
            </a:r>
            <a:r>
              <a:rPr lang="nl-NL" sz="1000" dirty="0" err="1" smtClean="0"/>
              <a:t>assignment</a:t>
            </a:r>
            <a:r>
              <a:rPr lang="nl-NL" sz="1000" dirty="0" smtClean="0"/>
              <a:t> is </a:t>
            </a:r>
            <a:r>
              <a:rPr lang="nl-NL" sz="1000" dirty="0" err="1" smtClean="0"/>
              <a:t>published</a:t>
            </a:r>
            <a:endParaRPr lang="en-US" sz="1000" dirty="0"/>
          </a:p>
        </p:txBody>
      </p:sp>
      <p:sp>
        <p:nvSpPr>
          <p:cNvPr id="81" name="Ovaal 80"/>
          <p:cNvSpPr/>
          <p:nvPr/>
        </p:nvSpPr>
        <p:spPr>
          <a:xfrm>
            <a:off x="7596336" y="437765"/>
            <a:ext cx="1238489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No later </a:t>
            </a:r>
            <a:r>
              <a:rPr lang="nl-NL" sz="900" dirty="0" err="1" smtClean="0"/>
              <a:t>than</a:t>
            </a:r>
            <a:r>
              <a:rPr lang="nl-NL" sz="900" dirty="0" smtClean="0"/>
              <a:t> </a:t>
            </a:r>
            <a:r>
              <a:rPr lang="nl-NL" sz="900" dirty="0" err="1" smtClean="0"/>
              <a:t>Sunday</a:t>
            </a:r>
            <a:r>
              <a:rPr lang="nl-NL" sz="900" dirty="0" smtClean="0"/>
              <a:t> </a:t>
            </a:r>
            <a:r>
              <a:rPr lang="nl-NL" sz="900" dirty="0" err="1" smtClean="0"/>
              <a:t>evening</a:t>
            </a:r>
            <a:r>
              <a:rPr lang="nl-NL" sz="900" dirty="0" smtClean="0"/>
              <a:t> 23:59</a:t>
            </a:r>
            <a:endParaRPr lang="en-US" sz="900" dirty="0"/>
          </a:p>
        </p:txBody>
      </p:sp>
      <p:sp>
        <p:nvSpPr>
          <p:cNvPr id="83" name="Ovaal 82"/>
          <p:cNvSpPr/>
          <p:nvPr/>
        </p:nvSpPr>
        <p:spPr>
          <a:xfrm>
            <a:off x="3563888" y="5229200"/>
            <a:ext cx="1238489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No later </a:t>
            </a:r>
            <a:r>
              <a:rPr lang="nl-NL" sz="900" dirty="0" err="1" smtClean="0"/>
              <a:t>than</a:t>
            </a:r>
            <a:r>
              <a:rPr lang="nl-NL" sz="900" dirty="0" smtClean="0"/>
              <a:t> </a:t>
            </a:r>
            <a:r>
              <a:rPr lang="nl-NL" sz="900" smtClean="0"/>
              <a:t>Monday</a:t>
            </a:r>
            <a:r>
              <a:rPr lang="nl-NL" sz="900" dirty="0" smtClean="0"/>
              <a:t> </a:t>
            </a:r>
            <a:r>
              <a:rPr lang="nl-NL" sz="900" dirty="0" smtClean="0"/>
              <a:t>evening23:59</a:t>
            </a:r>
            <a:endParaRPr lang="en-US" sz="900" dirty="0"/>
          </a:p>
        </p:txBody>
      </p:sp>
      <p:sp>
        <p:nvSpPr>
          <p:cNvPr id="82" name="Ovaal 81"/>
          <p:cNvSpPr/>
          <p:nvPr/>
        </p:nvSpPr>
        <p:spPr>
          <a:xfrm>
            <a:off x="179512" y="4221088"/>
            <a:ext cx="2016224" cy="6869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/>
              <a:t>As of </a:t>
            </a:r>
            <a:r>
              <a:rPr lang="nl-NL" sz="900" dirty="0" err="1" smtClean="0"/>
              <a:t>Monday</a:t>
            </a:r>
            <a:r>
              <a:rPr lang="nl-NL" sz="900" dirty="0" smtClean="0"/>
              <a:t> </a:t>
            </a:r>
            <a:r>
              <a:rPr lang="nl-NL" sz="900" dirty="0" err="1" smtClean="0"/>
              <a:t>morning</a:t>
            </a:r>
            <a:r>
              <a:rPr lang="nl-NL" sz="900" dirty="0" smtClean="0"/>
              <a:t>  01:00 (the week </a:t>
            </a:r>
            <a:r>
              <a:rPr lang="nl-NL" sz="900" dirty="0" err="1" smtClean="0"/>
              <a:t>after</a:t>
            </a:r>
            <a:r>
              <a:rPr lang="nl-NL" sz="900" dirty="0" smtClean="0"/>
              <a:t> </a:t>
            </a:r>
            <a:r>
              <a:rPr lang="nl-NL" sz="900" dirty="0" err="1" smtClean="0"/>
              <a:t>homework</a:t>
            </a:r>
            <a:r>
              <a:rPr lang="nl-NL" sz="900" dirty="0" smtClean="0"/>
              <a:t> was </a:t>
            </a:r>
            <a:r>
              <a:rPr lang="nl-NL" sz="900" dirty="0" err="1" smtClean="0"/>
              <a:t>published</a:t>
            </a:r>
            <a:r>
              <a:rPr lang="nl-NL" sz="900" dirty="0" smtClean="0"/>
              <a:t>)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14245178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200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Homework and Peer Reviewing Introduction to Modeling: week-cycle</vt:lpstr>
    </vt:vector>
  </TitlesOfParts>
  <Company>womima bv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Huiswerk en Peer-reviewing Inleiding Modelleren</dc:title>
  <dc:creator>kees van overveld</dc:creator>
  <cp:lastModifiedBy>kees van overveld</cp:lastModifiedBy>
  <cp:revision>62</cp:revision>
  <dcterms:created xsi:type="dcterms:W3CDTF">2013-05-17T09:04:11Z</dcterms:created>
  <dcterms:modified xsi:type="dcterms:W3CDTF">2014-01-22T14:37:58Z</dcterms:modified>
</cp:coreProperties>
</file>